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81" r:id="rId10"/>
    <p:sldId id="282" r:id="rId11"/>
    <p:sldId id="265" r:id="rId12"/>
    <p:sldId id="277" r:id="rId13"/>
    <p:sldId id="278" r:id="rId14"/>
    <p:sldId id="266" r:id="rId15"/>
    <p:sldId id="267" r:id="rId16"/>
    <p:sldId id="279" r:id="rId17"/>
    <p:sldId id="268" r:id="rId18"/>
    <p:sldId id="270" r:id="rId19"/>
    <p:sldId id="269" r:id="rId20"/>
    <p:sldId id="272" r:id="rId21"/>
    <p:sldId id="274" r:id="rId22"/>
    <p:sldId id="280" r:id="rId23"/>
    <p:sldId id="273" r:id="rId24"/>
    <p:sldId id="283" r:id="rId25"/>
    <p:sldId id="284" r:id="rId26"/>
    <p:sldId id="276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кадровых условий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1">
                  <c:v>Имеют высшее образование</c:v>
                </c:pt>
                <c:pt idx="2">
                  <c:v>Имеют среднее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57</c:v>
                </c:pt>
                <c:pt idx="2">
                  <c:v>43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Анализ</a:t>
            </a:r>
            <a:r>
              <a:rPr lang="ru-RU" baseline="0" dirty="0" smtClean="0"/>
              <a:t> кадровых условий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не имеют категории</c:v>
                </c:pt>
                <c:pt idx="1">
                  <c:v>имеют первую категорию</c:v>
                </c:pt>
                <c:pt idx="2">
                  <c:v>имеют высшую категорию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47</c:v>
                </c:pt>
                <c:pt idx="2">
                  <c:v>37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416A1-5C29-4158-8FF0-68A5F87DE904}" type="doc">
      <dgm:prSet loTypeId="urn:microsoft.com/office/officeart/2005/8/layout/hierarchy2" loCatId="hierarchy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F53E7A-6D72-4F74-912A-2517A986354D}">
      <dgm:prSet phldrT="[Текст]"/>
      <dgm:spPr/>
      <dgm:t>
        <a:bodyPr/>
        <a:lstStyle/>
        <a:p>
          <a:r>
            <a:rPr lang="ru-RU" dirty="0" err="1" smtClean="0"/>
            <a:t>Пилотная</a:t>
          </a:r>
          <a:r>
            <a:rPr lang="ru-RU" dirty="0" smtClean="0"/>
            <a:t> площадка по введению и реализации ФГОС ДО</a:t>
          </a:r>
          <a:endParaRPr lang="ru-RU" dirty="0"/>
        </a:p>
      </dgm:t>
    </dgm:pt>
    <dgm:pt modelId="{C58C8794-8BE4-4EFF-856A-3A7A410EBB9D}" type="parTrans" cxnId="{75349CA4-C511-487D-BD7D-3D542B3482CE}">
      <dgm:prSet/>
      <dgm:spPr/>
      <dgm:t>
        <a:bodyPr/>
        <a:lstStyle/>
        <a:p>
          <a:endParaRPr lang="ru-RU"/>
        </a:p>
      </dgm:t>
    </dgm:pt>
    <dgm:pt modelId="{89C908A1-F6BB-4381-83DB-D365A9CE9DC1}" type="sibTrans" cxnId="{75349CA4-C511-487D-BD7D-3D542B3482CE}">
      <dgm:prSet/>
      <dgm:spPr/>
      <dgm:t>
        <a:bodyPr/>
        <a:lstStyle/>
        <a:p>
          <a:endParaRPr lang="ru-RU"/>
        </a:p>
      </dgm:t>
    </dgm:pt>
    <dgm:pt modelId="{4723DB4F-5B98-40CF-AD00-FF1D50F7DB1D}">
      <dgm:prSet phldrT="[Текст]"/>
      <dgm:spPr/>
      <dgm:t>
        <a:bodyPr/>
        <a:lstStyle/>
        <a:p>
          <a:r>
            <a:rPr lang="ru-RU" dirty="0" smtClean="0"/>
            <a:t>Базовое учреждение по коррекционному направлению по работе с детьми с ТНР</a:t>
          </a:r>
          <a:endParaRPr lang="ru-RU" dirty="0"/>
        </a:p>
      </dgm:t>
    </dgm:pt>
    <dgm:pt modelId="{CA4C336B-0F31-4C0F-9A16-E5DF4AED4444}" type="parTrans" cxnId="{D2419BD9-36EE-41B9-B660-18DAB30EA0C3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356D64FA-0C24-4A89-8A94-043900FEBCD7}" type="sibTrans" cxnId="{D2419BD9-36EE-41B9-B660-18DAB30EA0C3}">
      <dgm:prSet/>
      <dgm:spPr/>
      <dgm:t>
        <a:bodyPr/>
        <a:lstStyle/>
        <a:p>
          <a:endParaRPr lang="ru-RU"/>
        </a:p>
      </dgm:t>
    </dgm:pt>
    <dgm:pt modelId="{2B83095B-D54D-4D18-971D-C74B555012C7}">
      <dgm:prSet phldrT="[Текст]"/>
      <dgm:spPr/>
      <dgm:t>
        <a:bodyPr/>
        <a:lstStyle/>
        <a:p>
          <a:r>
            <a:rPr lang="ru-RU" dirty="0" smtClean="0"/>
            <a:t>Образовательные учреждения города</a:t>
          </a:r>
          <a:endParaRPr lang="ru-RU" dirty="0"/>
        </a:p>
      </dgm:t>
    </dgm:pt>
    <dgm:pt modelId="{2EA3BCCD-8103-43DB-98E8-26D7EB18D90E}" type="parTrans" cxnId="{84B6C534-B8AB-4B6B-992D-6110E7C478FE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88D9F5AF-D8AC-4303-B9D9-979DEA091C19}" type="sibTrans" cxnId="{84B6C534-B8AB-4B6B-992D-6110E7C478FE}">
      <dgm:prSet/>
      <dgm:spPr/>
      <dgm:t>
        <a:bodyPr/>
        <a:lstStyle/>
        <a:p>
          <a:endParaRPr lang="ru-RU"/>
        </a:p>
      </dgm:t>
    </dgm:pt>
    <dgm:pt modelId="{157A1585-A9B8-45EB-815A-B602B8D2E425}">
      <dgm:prSet phldrT="[Текст]"/>
      <dgm:spPr/>
      <dgm:t>
        <a:bodyPr/>
        <a:lstStyle/>
        <a:p>
          <a:r>
            <a:rPr lang="ru-RU" dirty="0" smtClean="0"/>
            <a:t>Республиканские проекты по проведению КПК</a:t>
          </a:r>
          <a:endParaRPr lang="ru-RU" dirty="0"/>
        </a:p>
      </dgm:t>
    </dgm:pt>
    <dgm:pt modelId="{2EF9929B-C246-4306-A58D-81FCFE72A72B}" type="parTrans" cxnId="{F6D9B58A-8D07-4A25-8A74-DB15B01044CB}">
      <dgm:prSet/>
      <dgm:spPr/>
      <dgm:t>
        <a:bodyPr/>
        <a:lstStyle/>
        <a:p>
          <a:endParaRPr lang="ru-RU"/>
        </a:p>
      </dgm:t>
    </dgm:pt>
    <dgm:pt modelId="{8CD30C08-2610-4553-BF0E-AA1780E802B6}" type="sibTrans" cxnId="{F6D9B58A-8D07-4A25-8A74-DB15B01044CB}">
      <dgm:prSet/>
      <dgm:spPr/>
      <dgm:t>
        <a:bodyPr/>
        <a:lstStyle/>
        <a:p>
          <a:endParaRPr lang="ru-RU"/>
        </a:p>
      </dgm:t>
    </dgm:pt>
    <dgm:pt modelId="{B377FEB2-8499-4F50-88ED-FA9B1ED3CE63}">
      <dgm:prSet/>
      <dgm:spPr/>
      <dgm:t>
        <a:bodyPr/>
        <a:lstStyle/>
        <a:p>
          <a:r>
            <a:rPr lang="ru-RU" dirty="0" smtClean="0"/>
            <a:t>Обучение </a:t>
          </a:r>
          <a:r>
            <a:rPr lang="ru-RU" dirty="0" err="1" smtClean="0"/>
            <a:t>тьютеров</a:t>
          </a:r>
          <a:endParaRPr lang="ru-RU" dirty="0"/>
        </a:p>
      </dgm:t>
    </dgm:pt>
    <dgm:pt modelId="{A58140F4-1DDF-4405-A09B-D9F929ECB522}" type="parTrans" cxnId="{4FF309C0-E60F-4EB6-B03A-5C21EF95BBEF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8171A34F-8638-4C5F-9103-E840359B40E4}" type="sibTrans" cxnId="{4FF309C0-E60F-4EB6-B03A-5C21EF95BBEF}">
      <dgm:prSet/>
      <dgm:spPr/>
      <dgm:t>
        <a:bodyPr/>
        <a:lstStyle/>
        <a:p>
          <a:endParaRPr lang="ru-RU"/>
        </a:p>
      </dgm:t>
    </dgm:pt>
    <dgm:pt modelId="{FBF8225D-3806-49AE-892B-A5E5CA05528F}">
      <dgm:prSet/>
      <dgm:spPr/>
      <dgm:t>
        <a:bodyPr/>
        <a:lstStyle/>
        <a:p>
          <a:r>
            <a:rPr lang="ru-RU" dirty="0" smtClean="0"/>
            <a:t>Ресурсный центр НШДС № 1</a:t>
          </a:r>
          <a:endParaRPr lang="ru-RU" dirty="0"/>
        </a:p>
      </dgm:t>
    </dgm:pt>
    <dgm:pt modelId="{3E682267-CEAF-4BFD-BD02-9AB5D4DD5B9C}" type="parTrans" cxnId="{AA2BA9EB-436C-44DE-A11E-880D15B10737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5FC5683F-AADB-429E-A00D-5B6D369DAD7F}" type="sibTrans" cxnId="{AA2BA9EB-436C-44DE-A11E-880D15B10737}">
      <dgm:prSet/>
      <dgm:spPr/>
      <dgm:t>
        <a:bodyPr/>
        <a:lstStyle/>
        <a:p>
          <a:endParaRPr lang="ru-RU"/>
        </a:p>
      </dgm:t>
    </dgm:pt>
    <dgm:pt modelId="{95600927-1EFD-44E5-B902-EDFA9ADEFA88}" type="pres">
      <dgm:prSet presAssocID="{87E416A1-5C29-4158-8FF0-68A5F87DE9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EACC9-207E-45A5-853C-49EEB4E59819}" type="pres">
      <dgm:prSet presAssocID="{73F53E7A-6D72-4F74-912A-2517A986354D}" presName="root1" presStyleCnt="0"/>
      <dgm:spPr/>
      <dgm:t>
        <a:bodyPr/>
        <a:lstStyle/>
        <a:p>
          <a:endParaRPr lang="ru-RU"/>
        </a:p>
      </dgm:t>
    </dgm:pt>
    <dgm:pt modelId="{F8CF470C-10C7-4DE2-AF27-04761C34CB51}" type="pres">
      <dgm:prSet presAssocID="{73F53E7A-6D72-4F74-912A-2517A98635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7BD72-CA4B-4F85-BEB6-7E2B4891CCE3}" type="pres">
      <dgm:prSet presAssocID="{73F53E7A-6D72-4F74-912A-2517A986354D}" presName="level2hierChild" presStyleCnt="0"/>
      <dgm:spPr/>
      <dgm:t>
        <a:bodyPr/>
        <a:lstStyle/>
        <a:p>
          <a:endParaRPr lang="ru-RU"/>
        </a:p>
      </dgm:t>
    </dgm:pt>
    <dgm:pt modelId="{FA025A26-8F12-422F-ADFD-FA6752BB55CE}" type="pres">
      <dgm:prSet presAssocID="{A58140F4-1DDF-4405-A09B-D9F929ECB52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6D19627-496B-4966-80AB-BD3328CA1592}" type="pres">
      <dgm:prSet presAssocID="{A58140F4-1DDF-4405-A09B-D9F929ECB52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D05A71-D2C0-4B5D-881B-58BB55B72197}" type="pres">
      <dgm:prSet presAssocID="{B377FEB2-8499-4F50-88ED-FA9B1ED3CE63}" presName="root2" presStyleCnt="0"/>
      <dgm:spPr/>
      <dgm:t>
        <a:bodyPr/>
        <a:lstStyle/>
        <a:p>
          <a:endParaRPr lang="ru-RU"/>
        </a:p>
      </dgm:t>
    </dgm:pt>
    <dgm:pt modelId="{2A19EF6C-78D6-4D43-B297-5476C7B252B6}" type="pres">
      <dgm:prSet presAssocID="{B377FEB2-8499-4F50-88ED-FA9B1ED3CE6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FF1CE-E0CD-4414-9EAA-80A9AAEDFCEF}" type="pres">
      <dgm:prSet presAssocID="{B377FEB2-8499-4F50-88ED-FA9B1ED3CE63}" presName="level3hierChild" presStyleCnt="0"/>
      <dgm:spPr/>
      <dgm:t>
        <a:bodyPr/>
        <a:lstStyle/>
        <a:p>
          <a:endParaRPr lang="ru-RU"/>
        </a:p>
      </dgm:t>
    </dgm:pt>
    <dgm:pt modelId="{DD7EBFEA-0984-42E7-9298-4B0270AFA455}" type="pres">
      <dgm:prSet presAssocID="{3E682267-CEAF-4BFD-BD02-9AB5D4DD5B9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36F4A15-E630-463E-907E-54D3521B05BB}" type="pres">
      <dgm:prSet presAssocID="{3E682267-CEAF-4BFD-BD02-9AB5D4DD5B9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A81E60-CFA8-42FA-B7DC-D254BDE7C587}" type="pres">
      <dgm:prSet presAssocID="{FBF8225D-3806-49AE-892B-A5E5CA05528F}" presName="root2" presStyleCnt="0"/>
      <dgm:spPr/>
    </dgm:pt>
    <dgm:pt modelId="{8B215608-9DE0-4589-8ED2-FA592444FC39}" type="pres">
      <dgm:prSet presAssocID="{FBF8225D-3806-49AE-892B-A5E5CA05528F}" presName="LevelTwoTextNode" presStyleLbl="node2" presStyleIdx="1" presStyleCnt="4">
        <dgm:presLayoutVars>
          <dgm:chPref val="3"/>
        </dgm:presLayoutVars>
      </dgm:prSet>
      <dgm:spPr/>
    </dgm:pt>
    <dgm:pt modelId="{A3AD6A4F-F00E-4C01-A223-B03C84B38595}" type="pres">
      <dgm:prSet presAssocID="{FBF8225D-3806-49AE-892B-A5E5CA05528F}" presName="level3hierChild" presStyleCnt="0"/>
      <dgm:spPr/>
    </dgm:pt>
    <dgm:pt modelId="{DA9E67A9-45E8-4562-BB77-FE0FA70781F0}" type="pres">
      <dgm:prSet presAssocID="{CA4C336B-0F31-4C0F-9A16-E5DF4AED444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11ACCEA-50AC-43E9-AB02-2750E7C9EF1F}" type="pres">
      <dgm:prSet presAssocID="{CA4C336B-0F31-4C0F-9A16-E5DF4AED444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1D105C6-B402-43FB-A9E4-64638D83326C}" type="pres">
      <dgm:prSet presAssocID="{4723DB4F-5B98-40CF-AD00-FF1D50F7DB1D}" presName="root2" presStyleCnt="0"/>
      <dgm:spPr/>
      <dgm:t>
        <a:bodyPr/>
        <a:lstStyle/>
        <a:p>
          <a:endParaRPr lang="ru-RU"/>
        </a:p>
      </dgm:t>
    </dgm:pt>
    <dgm:pt modelId="{C09AB310-F3A6-4320-8B57-E0AFEB812D53}" type="pres">
      <dgm:prSet presAssocID="{4723DB4F-5B98-40CF-AD00-FF1D50F7DB1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DB0BF-66CA-4BBC-9564-659508AB3D73}" type="pres">
      <dgm:prSet presAssocID="{4723DB4F-5B98-40CF-AD00-FF1D50F7DB1D}" presName="level3hierChild" presStyleCnt="0"/>
      <dgm:spPr/>
      <dgm:t>
        <a:bodyPr/>
        <a:lstStyle/>
        <a:p>
          <a:endParaRPr lang="ru-RU"/>
        </a:p>
      </dgm:t>
    </dgm:pt>
    <dgm:pt modelId="{BEAD144B-C1AA-4B37-AD54-A96E52C0AAB1}" type="pres">
      <dgm:prSet presAssocID="{2EA3BCCD-8103-43DB-98E8-26D7EB18D90E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6E5F6C88-3DDA-4EE2-8AB3-8C6E36CF0938}" type="pres">
      <dgm:prSet presAssocID="{2EA3BCCD-8103-43DB-98E8-26D7EB18D90E}" presName="connTx" presStyleLbl="parChTrans1D3" presStyleIdx="0" presStyleCnt="1"/>
      <dgm:spPr/>
      <dgm:t>
        <a:bodyPr/>
        <a:lstStyle/>
        <a:p>
          <a:endParaRPr lang="ru-RU"/>
        </a:p>
      </dgm:t>
    </dgm:pt>
    <dgm:pt modelId="{5B567AE2-1ADF-4FEF-BF3B-AF1A6FE75376}" type="pres">
      <dgm:prSet presAssocID="{2B83095B-D54D-4D18-971D-C74B555012C7}" presName="root2" presStyleCnt="0"/>
      <dgm:spPr/>
      <dgm:t>
        <a:bodyPr/>
        <a:lstStyle/>
        <a:p>
          <a:endParaRPr lang="ru-RU"/>
        </a:p>
      </dgm:t>
    </dgm:pt>
    <dgm:pt modelId="{1E5C4F90-13C5-4872-8F4B-8EE00E5F7F6C}" type="pres">
      <dgm:prSet presAssocID="{2B83095B-D54D-4D18-971D-C74B555012C7}" presName="LevelTwoTextNode" presStyleLbl="node3" presStyleIdx="0" presStyleCnt="1" custLinFactNeighborX="-1946" custLinFactNeighborY="1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343DA-647B-4B72-9AFE-A8978DDFF87B}" type="pres">
      <dgm:prSet presAssocID="{2B83095B-D54D-4D18-971D-C74B555012C7}" presName="level3hierChild" presStyleCnt="0"/>
      <dgm:spPr/>
      <dgm:t>
        <a:bodyPr/>
        <a:lstStyle/>
        <a:p>
          <a:endParaRPr lang="ru-RU"/>
        </a:p>
      </dgm:t>
    </dgm:pt>
    <dgm:pt modelId="{1C94623F-EE69-4781-8781-5C872B047EC7}" type="pres">
      <dgm:prSet presAssocID="{2EF9929B-C246-4306-A58D-81FCFE72A72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AA8BC94-5D16-4DF1-97A6-556A76BC1A16}" type="pres">
      <dgm:prSet presAssocID="{2EF9929B-C246-4306-A58D-81FCFE72A72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1C8AB0D-575B-4F66-A29F-12F83BA13CA6}" type="pres">
      <dgm:prSet presAssocID="{157A1585-A9B8-45EB-815A-B602B8D2E425}" presName="root2" presStyleCnt="0"/>
      <dgm:spPr/>
      <dgm:t>
        <a:bodyPr/>
        <a:lstStyle/>
        <a:p>
          <a:endParaRPr lang="ru-RU"/>
        </a:p>
      </dgm:t>
    </dgm:pt>
    <dgm:pt modelId="{7DE0365A-316E-4E59-AB85-1F809D1FA279}" type="pres">
      <dgm:prSet presAssocID="{157A1585-A9B8-45EB-815A-B602B8D2E425}" presName="LevelTwoTextNode" presStyleLbl="node2" presStyleIdx="3" presStyleCnt="4" custLinFactNeighborX="690" custLinFactNeighborY="-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C43D2-31E6-4859-8C23-31F4CD68F2C5}" type="pres">
      <dgm:prSet presAssocID="{157A1585-A9B8-45EB-815A-B602B8D2E425}" presName="level3hierChild" presStyleCnt="0"/>
      <dgm:spPr/>
      <dgm:t>
        <a:bodyPr/>
        <a:lstStyle/>
        <a:p>
          <a:endParaRPr lang="ru-RU"/>
        </a:p>
      </dgm:t>
    </dgm:pt>
  </dgm:ptLst>
  <dgm:cxnLst>
    <dgm:cxn modelId="{01ECAF41-2197-45D7-985F-847CA8D8274F}" type="presOf" srcId="{2EA3BCCD-8103-43DB-98E8-26D7EB18D90E}" destId="{6E5F6C88-3DDA-4EE2-8AB3-8C6E36CF0938}" srcOrd="1" destOrd="0" presId="urn:microsoft.com/office/officeart/2005/8/layout/hierarchy2"/>
    <dgm:cxn modelId="{7F1CBCBD-4368-42DE-B458-753F8AB33F41}" type="presOf" srcId="{2EF9929B-C246-4306-A58D-81FCFE72A72B}" destId="{8AA8BC94-5D16-4DF1-97A6-556A76BC1A16}" srcOrd="1" destOrd="0" presId="urn:microsoft.com/office/officeart/2005/8/layout/hierarchy2"/>
    <dgm:cxn modelId="{98DECCDD-EE52-4840-A269-A69756A0D4E8}" type="presOf" srcId="{3E682267-CEAF-4BFD-BD02-9AB5D4DD5B9C}" destId="{DD7EBFEA-0984-42E7-9298-4B0270AFA455}" srcOrd="0" destOrd="0" presId="urn:microsoft.com/office/officeart/2005/8/layout/hierarchy2"/>
    <dgm:cxn modelId="{598D9B3A-27DC-4B84-AB1C-928CE8CD82B1}" type="presOf" srcId="{2EF9929B-C246-4306-A58D-81FCFE72A72B}" destId="{1C94623F-EE69-4781-8781-5C872B047EC7}" srcOrd="0" destOrd="0" presId="urn:microsoft.com/office/officeart/2005/8/layout/hierarchy2"/>
    <dgm:cxn modelId="{4588004F-B0B2-4837-A410-49FCDFB2688B}" type="presOf" srcId="{B377FEB2-8499-4F50-88ED-FA9B1ED3CE63}" destId="{2A19EF6C-78D6-4D43-B297-5476C7B252B6}" srcOrd="0" destOrd="0" presId="urn:microsoft.com/office/officeart/2005/8/layout/hierarchy2"/>
    <dgm:cxn modelId="{B260B30C-7518-4E8C-BFD0-E2E733B42AA2}" type="presOf" srcId="{87E416A1-5C29-4158-8FF0-68A5F87DE904}" destId="{95600927-1EFD-44E5-B902-EDFA9ADEFA88}" srcOrd="0" destOrd="0" presId="urn:microsoft.com/office/officeart/2005/8/layout/hierarchy2"/>
    <dgm:cxn modelId="{C55CBFB4-BC50-4A88-B9E0-83999E7ACFDF}" type="presOf" srcId="{3E682267-CEAF-4BFD-BD02-9AB5D4DD5B9C}" destId="{336F4A15-E630-463E-907E-54D3521B05BB}" srcOrd="1" destOrd="0" presId="urn:microsoft.com/office/officeart/2005/8/layout/hierarchy2"/>
    <dgm:cxn modelId="{D2419BD9-36EE-41B9-B660-18DAB30EA0C3}" srcId="{73F53E7A-6D72-4F74-912A-2517A986354D}" destId="{4723DB4F-5B98-40CF-AD00-FF1D50F7DB1D}" srcOrd="2" destOrd="0" parTransId="{CA4C336B-0F31-4C0F-9A16-E5DF4AED4444}" sibTransId="{356D64FA-0C24-4A89-8A94-043900FEBCD7}"/>
    <dgm:cxn modelId="{A1F7D24E-C3D4-40A4-9515-0B5200E3160C}" type="presOf" srcId="{2EA3BCCD-8103-43DB-98E8-26D7EB18D90E}" destId="{BEAD144B-C1AA-4B37-AD54-A96E52C0AAB1}" srcOrd="0" destOrd="0" presId="urn:microsoft.com/office/officeart/2005/8/layout/hierarchy2"/>
    <dgm:cxn modelId="{FC48C8F6-7E7C-4962-8053-81CEA68528D8}" type="presOf" srcId="{157A1585-A9B8-45EB-815A-B602B8D2E425}" destId="{7DE0365A-316E-4E59-AB85-1F809D1FA279}" srcOrd="0" destOrd="0" presId="urn:microsoft.com/office/officeart/2005/8/layout/hierarchy2"/>
    <dgm:cxn modelId="{528D3BEE-0415-4667-B221-041A7BC63AA6}" type="presOf" srcId="{CA4C336B-0F31-4C0F-9A16-E5DF4AED4444}" destId="{E11ACCEA-50AC-43E9-AB02-2750E7C9EF1F}" srcOrd="1" destOrd="0" presId="urn:microsoft.com/office/officeart/2005/8/layout/hierarchy2"/>
    <dgm:cxn modelId="{75349CA4-C511-487D-BD7D-3D542B3482CE}" srcId="{87E416A1-5C29-4158-8FF0-68A5F87DE904}" destId="{73F53E7A-6D72-4F74-912A-2517A986354D}" srcOrd="0" destOrd="0" parTransId="{C58C8794-8BE4-4EFF-856A-3A7A410EBB9D}" sibTransId="{89C908A1-F6BB-4381-83DB-D365A9CE9DC1}"/>
    <dgm:cxn modelId="{4FF309C0-E60F-4EB6-B03A-5C21EF95BBEF}" srcId="{73F53E7A-6D72-4F74-912A-2517A986354D}" destId="{B377FEB2-8499-4F50-88ED-FA9B1ED3CE63}" srcOrd="0" destOrd="0" parTransId="{A58140F4-1DDF-4405-A09B-D9F929ECB522}" sibTransId="{8171A34F-8638-4C5F-9103-E840359B40E4}"/>
    <dgm:cxn modelId="{AA2BA9EB-436C-44DE-A11E-880D15B10737}" srcId="{73F53E7A-6D72-4F74-912A-2517A986354D}" destId="{FBF8225D-3806-49AE-892B-A5E5CA05528F}" srcOrd="1" destOrd="0" parTransId="{3E682267-CEAF-4BFD-BD02-9AB5D4DD5B9C}" sibTransId="{5FC5683F-AADB-429E-A00D-5B6D369DAD7F}"/>
    <dgm:cxn modelId="{D7A806F2-2C48-49B3-A7E9-818B81E3AE59}" type="presOf" srcId="{73F53E7A-6D72-4F74-912A-2517A986354D}" destId="{F8CF470C-10C7-4DE2-AF27-04761C34CB51}" srcOrd="0" destOrd="0" presId="urn:microsoft.com/office/officeart/2005/8/layout/hierarchy2"/>
    <dgm:cxn modelId="{AF68F73D-36AC-4256-8CD2-DEB966C17E4D}" type="presOf" srcId="{FBF8225D-3806-49AE-892B-A5E5CA05528F}" destId="{8B215608-9DE0-4589-8ED2-FA592444FC39}" srcOrd="0" destOrd="0" presId="urn:microsoft.com/office/officeart/2005/8/layout/hierarchy2"/>
    <dgm:cxn modelId="{A23B1291-1AF7-42EF-A956-89836D1DCA40}" type="presOf" srcId="{2B83095B-D54D-4D18-971D-C74B555012C7}" destId="{1E5C4F90-13C5-4872-8F4B-8EE00E5F7F6C}" srcOrd="0" destOrd="0" presId="urn:microsoft.com/office/officeart/2005/8/layout/hierarchy2"/>
    <dgm:cxn modelId="{F30E9E7F-2B40-434C-9D62-9DB0EF7202D2}" type="presOf" srcId="{CA4C336B-0F31-4C0F-9A16-E5DF4AED4444}" destId="{DA9E67A9-45E8-4562-BB77-FE0FA70781F0}" srcOrd="0" destOrd="0" presId="urn:microsoft.com/office/officeart/2005/8/layout/hierarchy2"/>
    <dgm:cxn modelId="{4B43D26F-1E0A-45B4-BE95-3116C89CC0B0}" type="presOf" srcId="{A58140F4-1DDF-4405-A09B-D9F929ECB522}" destId="{FA025A26-8F12-422F-ADFD-FA6752BB55CE}" srcOrd="0" destOrd="0" presId="urn:microsoft.com/office/officeart/2005/8/layout/hierarchy2"/>
    <dgm:cxn modelId="{F6D9B58A-8D07-4A25-8A74-DB15B01044CB}" srcId="{73F53E7A-6D72-4F74-912A-2517A986354D}" destId="{157A1585-A9B8-45EB-815A-B602B8D2E425}" srcOrd="3" destOrd="0" parTransId="{2EF9929B-C246-4306-A58D-81FCFE72A72B}" sibTransId="{8CD30C08-2610-4553-BF0E-AA1780E802B6}"/>
    <dgm:cxn modelId="{491B782F-E15E-4751-B474-8CD13D16271E}" type="presOf" srcId="{4723DB4F-5B98-40CF-AD00-FF1D50F7DB1D}" destId="{C09AB310-F3A6-4320-8B57-E0AFEB812D53}" srcOrd="0" destOrd="0" presId="urn:microsoft.com/office/officeart/2005/8/layout/hierarchy2"/>
    <dgm:cxn modelId="{84B6C534-B8AB-4B6B-992D-6110E7C478FE}" srcId="{4723DB4F-5B98-40CF-AD00-FF1D50F7DB1D}" destId="{2B83095B-D54D-4D18-971D-C74B555012C7}" srcOrd="0" destOrd="0" parTransId="{2EA3BCCD-8103-43DB-98E8-26D7EB18D90E}" sibTransId="{88D9F5AF-D8AC-4303-B9D9-979DEA091C19}"/>
    <dgm:cxn modelId="{6FF84938-F0D8-446C-B16F-B650AE4BCD38}" type="presOf" srcId="{A58140F4-1DDF-4405-A09B-D9F929ECB522}" destId="{D6D19627-496B-4966-80AB-BD3328CA1592}" srcOrd="1" destOrd="0" presId="urn:microsoft.com/office/officeart/2005/8/layout/hierarchy2"/>
    <dgm:cxn modelId="{BC74059E-7227-4067-886E-32E403379B21}" type="presParOf" srcId="{95600927-1EFD-44E5-B902-EDFA9ADEFA88}" destId="{121EACC9-207E-45A5-853C-49EEB4E59819}" srcOrd="0" destOrd="0" presId="urn:microsoft.com/office/officeart/2005/8/layout/hierarchy2"/>
    <dgm:cxn modelId="{B7214461-6199-4DFD-A1C3-3B7DAE5E2FA6}" type="presParOf" srcId="{121EACC9-207E-45A5-853C-49EEB4E59819}" destId="{F8CF470C-10C7-4DE2-AF27-04761C34CB51}" srcOrd="0" destOrd="0" presId="urn:microsoft.com/office/officeart/2005/8/layout/hierarchy2"/>
    <dgm:cxn modelId="{01769B8D-F3CD-44BC-9F21-2E492F6DFDA9}" type="presParOf" srcId="{121EACC9-207E-45A5-853C-49EEB4E59819}" destId="{6A37BD72-CA4B-4F85-BEB6-7E2B4891CCE3}" srcOrd="1" destOrd="0" presId="urn:microsoft.com/office/officeart/2005/8/layout/hierarchy2"/>
    <dgm:cxn modelId="{6E3BBFFF-B8E9-4E1A-88A6-775D7012E771}" type="presParOf" srcId="{6A37BD72-CA4B-4F85-BEB6-7E2B4891CCE3}" destId="{FA025A26-8F12-422F-ADFD-FA6752BB55CE}" srcOrd="0" destOrd="0" presId="urn:microsoft.com/office/officeart/2005/8/layout/hierarchy2"/>
    <dgm:cxn modelId="{96A1AD98-9051-42CC-91EA-F1830C0EDA40}" type="presParOf" srcId="{FA025A26-8F12-422F-ADFD-FA6752BB55CE}" destId="{D6D19627-496B-4966-80AB-BD3328CA1592}" srcOrd="0" destOrd="0" presId="urn:microsoft.com/office/officeart/2005/8/layout/hierarchy2"/>
    <dgm:cxn modelId="{161854E3-A232-477A-B82D-95FA7D7E7844}" type="presParOf" srcId="{6A37BD72-CA4B-4F85-BEB6-7E2B4891CCE3}" destId="{C0D05A71-D2C0-4B5D-881B-58BB55B72197}" srcOrd="1" destOrd="0" presId="urn:microsoft.com/office/officeart/2005/8/layout/hierarchy2"/>
    <dgm:cxn modelId="{D385E7A6-DA26-419A-90BD-E602338725A7}" type="presParOf" srcId="{C0D05A71-D2C0-4B5D-881B-58BB55B72197}" destId="{2A19EF6C-78D6-4D43-B297-5476C7B252B6}" srcOrd="0" destOrd="0" presId="urn:microsoft.com/office/officeart/2005/8/layout/hierarchy2"/>
    <dgm:cxn modelId="{011E97CE-F98C-4C03-9C7E-ADD855627A23}" type="presParOf" srcId="{C0D05A71-D2C0-4B5D-881B-58BB55B72197}" destId="{1F7FF1CE-E0CD-4414-9EAA-80A9AAEDFCEF}" srcOrd="1" destOrd="0" presId="urn:microsoft.com/office/officeart/2005/8/layout/hierarchy2"/>
    <dgm:cxn modelId="{24EA2855-B28D-49C8-B24E-449BD166B68A}" type="presParOf" srcId="{6A37BD72-CA4B-4F85-BEB6-7E2B4891CCE3}" destId="{DD7EBFEA-0984-42E7-9298-4B0270AFA455}" srcOrd="2" destOrd="0" presId="urn:microsoft.com/office/officeart/2005/8/layout/hierarchy2"/>
    <dgm:cxn modelId="{E65EEA70-4D6A-481B-82EB-C75700AEB717}" type="presParOf" srcId="{DD7EBFEA-0984-42E7-9298-4B0270AFA455}" destId="{336F4A15-E630-463E-907E-54D3521B05BB}" srcOrd="0" destOrd="0" presId="urn:microsoft.com/office/officeart/2005/8/layout/hierarchy2"/>
    <dgm:cxn modelId="{19E63C38-57FB-4398-8C41-B2BAA605F30B}" type="presParOf" srcId="{6A37BD72-CA4B-4F85-BEB6-7E2B4891CCE3}" destId="{11A81E60-CFA8-42FA-B7DC-D254BDE7C587}" srcOrd="3" destOrd="0" presId="urn:microsoft.com/office/officeart/2005/8/layout/hierarchy2"/>
    <dgm:cxn modelId="{29055D60-FFE2-4B8A-B64E-FF3D4AE27B26}" type="presParOf" srcId="{11A81E60-CFA8-42FA-B7DC-D254BDE7C587}" destId="{8B215608-9DE0-4589-8ED2-FA592444FC39}" srcOrd="0" destOrd="0" presId="urn:microsoft.com/office/officeart/2005/8/layout/hierarchy2"/>
    <dgm:cxn modelId="{763ABAB8-A8F5-4446-9D3C-8C41EFA90290}" type="presParOf" srcId="{11A81E60-CFA8-42FA-B7DC-D254BDE7C587}" destId="{A3AD6A4F-F00E-4C01-A223-B03C84B38595}" srcOrd="1" destOrd="0" presId="urn:microsoft.com/office/officeart/2005/8/layout/hierarchy2"/>
    <dgm:cxn modelId="{2F032178-6532-4E10-9CD5-11C7FD9FA25A}" type="presParOf" srcId="{6A37BD72-CA4B-4F85-BEB6-7E2B4891CCE3}" destId="{DA9E67A9-45E8-4562-BB77-FE0FA70781F0}" srcOrd="4" destOrd="0" presId="urn:microsoft.com/office/officeart/2005/8/layout/hierarchy2"/>
    <dgm:cxn modelId="{C0A6CADF-3321-4C90-8FD6-27A1313BBB10}" type="presParOf" srcId="{DA9E67A9-45E8-4562-BB77-FE0FA70781F0}" destId="{E11ACCEA-50AC-43E9-AB02-2750E7C9EF1F}" srcOrd="0" destOrd="0" presId="urn:microsoft.com/office/officeart/2005/8/layout/hierarchy2"/>
    <dgm:cxn modelId="{46A5C744-1DA3-47D2-93B3-0D7B87037E15}" type="presParOf" srcId="{6A37BD72-CA4B-4F85-BEB6-7E2B4891CCE3}" destId="{31D105C6-B402-43FB-A9E4-64638D83326C}" srcOrd="5" destOrd="0" presId="urn:microsoft.com/office/officeart/2005/8/layout/hierarchy2"/>
    <dgm:cxn modelId="{D241AF5C-5C77-4DB2-992E-00C78B1F6CEA}" type="presParOf" srcId="{31D105C6-B402-43FB-A9E4-64638D83326C}" destId="{C09AB310-F3A6-4320-8B57-E0AFEB812D53}" srcOrd="0" destOrd="0" presId="urn:microsoft.com/office/officeart/2005/8/layout/hierarchy2"/>
    <dgm:cxn modelId="{936BB921-BF1B-4451-B0B4-D71A8CB1D900}" type="presParOf" srcId="{31D105C6-B402-43FB-A9E4-64638D83326C}" destId="{D8CDB0BF-66CA-4BBC-9564-659508AB3D73}" srcOrd="1" destOrd="0" presId="urn:microsoft.com/office/officeart/2005/8/layout/hierarchy2"/>
    <dgm:cxn modelId="{AB48402A-584C-4A9A-AAC5-57C165E47033}" type="presParOf" srcId="{D8CDB0BF-66CA-4BBC-9564-659508AB3D73}" destId="{BEAD144B-C1AA-4B37-AD54-A96E52C0AAB1}" srcOrd="0" destOrd="0" presId="urn:microsoft.com/office/officeart/2005/8/layout/hierarchy2"/>
    <dgm:cxn modelId="{60F76C31-D883-4BC5-BCEE-9E20DAACBD33}" type="presParOf" srcId="{BEAD144B-C1AA-4B37-AD54-A96E52C0AAB1}" destId="{6E5F6C88-3DDA-4EE2-8AB3-8C6E36CF0938}" srcOrd="0" destOrd="0" presId="urn:microsoft.com/office/officeart/2005/8/layout/hierarchy2"/>
    <dgm:cxn modelId="{3C5E72DB-BA24-404A-A8D9-0D84734CF43F}" type="presParOf" srcId="{D8CDB0BF-66CA-4BBC-9564-659508AB3D73}" destId="{5B567AE2-1ADF-4FEF-BF3B-AF1A6FE75376}" srcOrd="1" destOrd="0" presId="urn:microsoft.com/office/officeart/2005/8/layout/hierarchy2"/>
    <dgm:cxn modelId="{0F9AE1F6-ADD1-4B58-B940-3AC6FCEEF30A}" type="presParOf" srcId="{5B567AE2-1ADF-4FEF-BF3B-AF1A6FE75376}" destId="{1E5C4F90-13C5-4872-8F4B-8EE00E5F7F6C}" srcOrd="0" destOrd="0" presId="urn:microsoft.com/office/officeart/2005/8/layout/hierarchy2"/>
    <dgm:cxn modelId="{0A226A46-676B-43FB-866F-D4181779642D}" type="presParOf" srcId="{5B567AE2-1ADF-4FEF-BF3B-AF1A6FE75376}" destId="{844343DA-647B-4B72-9AFE-A8978DDFF87B}" srcOrd="1" destOrd="0" presId="urn:microsoft.com/office/officeart/2005/8/layout/hierarchy2"/>
    <dgm:cxn modelId="{E39D8EB4-45E2-4FE9-800C-3FBDF571DC60}" type="presParOf" srcId="{6A37BD72-CA4B-4F85-BEB6-7E2B4891CCE3}" destId="{1C94623F-EE69-4781-8781-5C872B047EC7}" srcOrd="6" destOrd="0" presId="urn:microsoft.com/office/officeart/2005/8/layout/hierarchy2"/>
    <dgm:cxn modelId="{E2AD8671-2F0E-4510-B68F-5F9A19AD1A87}" type="presParOf" srcId="{1C94623F-EE69-4781-8781-5C872B047EC7}" destId="{8AA8BC94-5D16-4DF1-97A6-556A76BC1A16}" srcOrd="0" destOrd="0" presId="urn:microsoft.com/office/officeart/2005/8/layout/hierarchy2"/>
    <dgm:cxn modelId="{864F5253-D4BC-4237-B2F4-A5747D5C6BB5}" type="presParOf" srcId="{6A37BD72-CA4B-4F85-BEB6-7E2B4891CCE3}" destId="{71C8AB0D-575B-4F66-A29F-12F83BA13CA6}" srcOrd="7" destOrd="0" presId="urn:microsoft.com/office/officeart/2005/8/layout/hierarchy2"/>
    <dgm:cxn modelId="{9E073ED9-51F6-4CDD-9FE2-55A657DD9744}" type="presParOf" srcId="{71C8AB0D-575B-4F66-A29F-12F83BA13CA6}" destId="{7DE0365A-316E-4E59-AB85-1F809D1FA279}" srcOrd="0" destOrd="0" presId="urn:microsoft.com/office/officeart/2005/8/layout/hierarchy2"/>
    <dgm:cxn modelId="{E47C7EB3-1183-42B4-8D85-4CE04126555A}" type="presParOf" srcId="{71C8AB0D-575B-4F66-A29F-12F83BA13CA6}" destId="{439C43D2-31E6-4859-8C23-31F4CD68F2C5}" srcOrd="1" destOrd="0" presId="urn:microsoft.com/office/officeart/2005/8/layout/hierarchy2"/>
  </dgm:cxnLst>
  <dgm:bg/>
  <dgm:whole>
    <a:ln>
      <a:solidFill>
        <a:schemeClr val="accent6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BD4D-E11D-4497-AAD1-563D14108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902" y="2590800"/>
            <a:ext cx="9020098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РЕЖИМЕ ИННОВАЦИЙ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аши фотографии и видео\семинары\IMG_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038600" cy="3028838"/>
          </a:xfrm>
          <a:prstGeom prst="rect">
            <a:avLst/>
          </a:prstGeom>
          <a:noFill/>
        </p:spPr>
      </p:pic>
      <p:pic>
        <p:nvPicPr>
          <p:cNvPr id="3" name="Picture 2" descr="D:\Наши фотографии и видео\семинары\IMG_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4" y="3581400"/>
            <a:ext cx="4061002" cy="3045638"/>
          </a:xfrm>
          <a:prstGeom prst="rect">
            <a:avLst/>
          </a:prstGeom>
          <a:noFill/>
        </p:spPr>
      </p:pic>
      <p:pic>
        <p:nvPicPr>
          <p:cNvPr id="4" name="Picture 4" descr="IMG_38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929090" cy="294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Мероприятия, направленные на создание развивающей среды: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Реализован педагогический проект «Мини-музей в группе. Музейная педагогика.»;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Проведен Педагогический совет «Моделирование развивающей предметно-пространственной среды в условиях введения ФГОС ДО»;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 целью модернизации РППС были приобретены (за счет внебюджетных средств): видеокамера, демонстрационный материал, развивающие игры, часть оборудования для сенсорной комнаты.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9" descr="DSC_01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268" y="533400"/>
            <a:ext cx="3296482" cy="2192337"/>
          </a:xfrm>
        </p:spPr>
      </p:pic>
      <p:pic>
        <p:nvPicPr>
          <p:cNvPr id="61445" name="Picture 11" descr="DSC_01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219200"/>
            <a:ext cx="3276600" cy="2179199"/>
          </a:xfrm>
        </p:spPr>
      </p:pic>
      <p:pic>
        <p:nvPicPr>
          <p:cNvPr id="61444" name="Picture 10" descr="DSC_01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3429000"/>
            <a:ext cx="3200400" cy="2127444"/>
          </a:xfrm>
        </p:spPr>
      </p:pic>
      <p:pic>
        <p:nvPicPr>
          <p:cNvPr id="61446" name="Picture 15" descr="DSC_0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2432" y="4191000"/>
            <a:ext cx="3277168" cy="21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6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149600" cy="2362200"/>
          </a:xfrm>
        </p:spPr>
      </p:pic>
      <p:pic>
        <p:nvPicPr>
          <p:cNvPr id="11" name="Содержимое 10" descr="IMG_069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838200"/>
            <a:ext cx="3321051" cy="2490788"/>
          </a:xfrm>
        </p:spPr>
      </p:pic>
      <p:pic>
        <p:nvPicPr>
          <p:cNvPr id="12" name="Содержимое 11" descr="IMG_0704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381000" y="3200400"/>
            <a:ext cx="3221567" cy="2416175"/>
          </a:xfrm>
        </p:spPr>
      </p:pic>
      <p:pic>
        <p:nvPicPr>
          <p:cNvPr id="10" name="Содержимое 9" descr="IMG_069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886200"/>
            <a:ext cx="3297767" cy="24733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368800" cy="3276600"/>
          </a:xfrm>
        </p:spPr>
      </p:pic>
      <p:pic>
        <p:nvPicPr>
          <p:cNvPr id="7" name="Содержимое 6" descr="IMG_06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pic>
        <p:nvPicPr>
          <p:cNvPr id="10" name="Содержимое 6" descr="IMG_0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62400"/>
            <a:ext cx="3430588" cy="257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Мероприятия, направленные на применение вариативности и разнообразия организационных форм и методов в работе с детьми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Проведен семинар-практикум для педагогов ДОУ, а также для педагогов города в рамках заседания базового учреждения по коррекционному направлению по работе с детьми с ТНР на тему «Инновационные формы взаимодействия педагога с детьми»;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Цикл открытых показов педагогической деятельности для педагогов учреждения;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Был организован Фестиваль педагогического мастерства, в рамках которого педагоги ДОУ делились опытом со своими коллегами.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етодическая работа\ПИЛОТ\14 ноября\МУЗЫКАНТЫ ФОТО\DSC0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1"/>
            <a:ext cx="3791590" cy="2843249"/>
          </a:xfrm>
          <a:prstGeom prst="rect">
            <a:avLst/>
          </a:prstGeom>
          <a:noFill/>
        </p:spPr>
      </p:pic>
      <p:pic>
        <p:nvPicPr>
          <p:cNvPr id="7" name="Picture 5" descr="IMG_5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91000" cy="3143250"/>
          </a:xfrm>
          <a:prstGeom prst="rect">
            <a:avLst/>
          </a:prstGeom>
          <a:noFill/>
        </p:spPr>
      </p:pic>
      <p:pic>
        <p:nvPicPr>
          <p:cNvPr id="8" name="Содержимое 3" descr="IMG_237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33800"/>
            <a:ext cx="3733800" cy="2800350"/>
          </a:xfrm>
          <a:prstGeom prst="rect">
            <a:avLst/>
          </a:prstGeom>
        </p:spPr>
      </p:pic>
      <p:pic>
        <p:nvPicPr>
          <p:cNvPr id="6" name="Содержимое 3" descr="DSC0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8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56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4673600" cy="3505200"/>
          </a:xfrm>
          <a:noFill/>
          <a:ln/>
        </p:spPr>
      </p:pic>
      <p:pic>
        <p:nvPicPr>
          <p:cNvPr id="7" name="Picture 4" descr="IMG_55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733800" cy="2766094"/>
          </a:xfrm>
          <a:prstGeom prst="rect">
            <a:avLst/>
          </a:prstGeom>
          <a:noFill/>
        </p:spPr>
      </p:pic>
      <p:pic>
        <p:nvPicPr>
          <p:cNvPr id="6" name="Picture 4" descr="IMG_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3886200" cy="287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Мероприятия, направленные на обобщение и трансляцию опыта работы: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00" lvl="1" indent="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В ноябре 2014 года на базе нашего ДОУ прошли Республиканские курсы для музыкальных руководителей, на которых был представлен опыт наших педагогов;</a:t>
            </a:r>
          </a:p>
          <a:p>
            <a:pPr marL="36000" lvl="0" indent="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Публикации в различных изданиях;</a:t>
            </a:r>
          </a:p>
          <a:p>
            <a:pPr marL="36000" lvl="0" indent="45720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Разработаны методические рекомендации;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Участие в конкурсных мероприятиях разного уровня.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11" descr="IMG_57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4114800" cy="3086100"/>
          </a:xfrm>
          <a:prstGeom prst="rect">
            <a:avLst/>
          </a:prstGeom>
        </p:spPr>
      </p:pic>
      <p:pic>
        <p:nvPicPr>
          <p:cNvPr id="2050" name="Picture 2" descr="D:\Документы\Методическая работа\ПИЛОТ\14 ноября\МУЗЫКАНТЫ ФОТО\DSC01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689927" cy="2767013"/>
          </a:xfrm>
          <a:prstGeom prst="rect">
            <a:avLst/>
          </a:prstGeom>
          <a:noFill/>
        </p:spPr>
      </p:pic>
      <p:pic>
        <p:nvPicPr>
          <p:cNvPr id="2051" name="Picture 3" descr="D:\Документы\Методическая работа\ПИЛОТ\14 ноября\МУЗЫКАНТЫ ФОТО\DSC01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4096391" cy="3071813"/>
          </a:xfrm>
          <a:prstGeom prst="rect">
            <a:avLst/>
          </a:prstGeom>
          <a:noFill/>
        </p:spPr>
      </p:pic>
      <p:pic>
        <p:nvPicPr>
          <p:cNvPr id="9" name="Picture 14" descr="IMG_57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581400"/>
            <a:ext cx="3733800" cy="280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Приказом № 110 от 14.04.2014. Министерства образования РК МДОУ «Д/с № 94» был присвоен статус </a:t>
            </a:r>
            <a:r>
              <a:rPr lang="ru-RU" b="1" dirty="0" err="1" smtClean="0"/>
              <a:t>пилотной</a:t>
            </a:r>
            <a:r>
              <a:rPr lang="ru-RU" b="1" dirty="0" smtClean="0"/>
              <a:t> площадки по введению и реализации ФГОС ДО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G_6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Мероприятия, направленные на информированность введения и реализации ФГОС ДО среди педагогической и родительской общественности: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Организация «Горячей линии» (консультации специалистов ДОУ, администрации ДОУ);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Проведение «Дня открытых дверей»;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Организация работы семейного клуба «Здоровая семья-залог успеха»;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Организация работы логопедической гостиной «Ученый кот»;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Реализация педагогического проекта «Родители детям».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7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043338" cy="29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3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26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3882390" cy="293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2013-10-15-1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10000"/>
            <a:ext cx="4149097" cy="232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888" y="228600"/>
            <a:ext cx="4652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Третий этап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Проведено тестирование педагогов ДОУ с целью выявления количества педагогов, обладающих основными компетенциями, необходимыми для создания условий развития детей, обозначенными ФГОС ДО. Такие педагоги составили 84% от общего количества педагогического состава.</a:t>
            </a:r>
          </a:p>
          <a:p>
            <a:pPr lvl="0"/>
            <a:r>
              <a:rPr lang="ru-RU" dirty="0" smtClean="0"/>
              <a:t>Проведен мониторинг «Создание условий для поддержки детской инициативы», который выявил ряд недочетов при организации совместной деятельности педагогов с детьми, были намечены пути решения данной проблемы.</a:t>
            </a:r>
          </a:p>
          <a:p>
            <a:pPr lvl="0"/>
            <a:r>
              <a:rPr lang="ru-RU" dirty="0" smtClean="0"/>
              <a:t>Проанализирован уровень профессиональной компетентности педагогов ДОУ – 100% прошли обучение по реализации ФГОС ДО; 100% педагогов за отчетный период приняли участие в мероприятиях разного уровня.</a:t>
            </a:r>
          </a:p>
          <a:p>
            <a:pPr lvl="0"/>
            <a:r>
              <a:rPr lang="ru-RU" dirty="0" smtClean="0"/>
              <a:t>Проанализирован уровень материально-технического оснащения. Частично прошло обновление РППС (на 30% от запланированного), хотя финансирование по данной статье расходов практически отсутствует, были привлечены внебюджетные средства.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 сентября текущего реализуется Программа по обучению </a:t>
            </a:r>
            <a:r>
              <a:rPr lang="ru-RU" dirty="0" err="1" smtClean="0"/>
              <a:t>тьютеров</a:t>
            </a:r>
            <a:r>
              <a:rPr lang="ru-RU" dirty="0" smtClean="0"/>
              <a:t> в ГОУ ДПО «КРИРО», по данной программе уже были обучены два наших педагога.</a:t>
            </a:r>
          </a:p>
          <a:p>
            <a:pPr lvl="0"/>
            <a:r>
              <a:rPr lang="ru-RU" dirty="0" smtClean="0"/>
              <a:t>В ноябре мы приняли участие в Республиканском проекте по проведению курсов повышения квалификации, представили слушателям курсов свой опыт работы.</a:t>
            </a:r>
          </a:p>
          <a:p>
            <a:pPr lvl="0"/>
            <a:r>
              <a:rPr lang="ru-RU" dirty="0" smtClean="0"/>
              <a:t>В декабре на базе нашего МДОУ в рамках деятельности Республиканской </a:t>
            </a:r>
            <a:r>
              <a:rPr lang="ru-RU" dirty="0" err="1" smtClean="0"/>
              <a:t>пилотной</a:t>
            </a:r>
            <a:r>
              <a:rPr lang="ru-RU" dirty="0" smtClean="0"/>
              <a:t> площадки по введению и реализации ФГОС ДО  прошел Республиканский семинар «Подготовка педагога ДОО к практической реализации ФГОС ДО».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08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800600" y="1981200"/>
            <a:ext cx="2514600" cy="9906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57800" y="2743200"/>
            <a:ext cx="1676400" cy="304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134100" y="3771900"/>
            <a:ext cx="609600" cy="5334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adetstva.net/wp-content/uploads/2012/03/inteligencja-300x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372" y="3276600"/>
            <a:ext cx="3579628" cy="3078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457200"/>
            <a:ext cx="6907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Деятельность ДОУ в статусе </a:t>
            </a:r>
            <a:r>
              <a:rPr lang="ru-RU" dirty="0" err="1" smtClean="0">
                <a:solidFill>
                  <a:schemeClr val="tx1"/>
                </a:solidFill>
              </a:rPr>
              <a:t>пилотной</a:t>
            </a:r>
            <a:r>
              <a:rPr lang="ru-RU" dirty="0" smtClean="0">
                <a:solidFill>
                  <a:schemeClr val="tx1"/>
                </a:solidFill>
              </a:rPr>
              <a:t> площадки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этап подготовительный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(май – сентябрь 2014г.)</a:t>
            </a:r>
          </a:p>
          <a:p>
            <a:pPr>
              <a:buNone/>
            </a:pPr>
            <a:r>
              <a:rPr lang="ru-RU" dirty="0" smtClean="0"/>
              <a:t>Цель- изучение готовности перехода ДОУ на ФГОС ДО.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 этап основной </a:t>
            </a:r>
            <a:r>
              <a:rPr lang="ru-RU" dirty="0" smtClean="0"/>
              <a:t>(октябрь 2014г. – сентябрь 2015г.)</a:t>
            </a:r>
          </a:p>
          <a:p>
            <a:pPr>
              <a:buNone/>
            </a:pPr>
            <a:r>
              <a:rPr lang="ru-RU" dirty="0" smtClean="0"/>
              <a:t>Цель – создание психолого-педагогических, кадровых, материально-технических, информационно-методических и финансовых условий в ДОУ для введения и реализации ФГОС ДО.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3 этап заключительный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(октябрь-декабрь 2015г)</a:t>
            </a:r>
          </a:p>
          <a:p>
            <a:pPr>
              <a:buNone/>
            </a:pPr>
            <a:r>
              <a:rPr lang="ru-RU" dirty="0" smtClean="0"/>
              <a:t>Цель – изучение и анализ результатов введения и реализации ФГОС ДО.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Мероприятия, направленные на организацию деятельности ДОУ по введению и реализации ФГОС ДО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Были изданы следующие Приказы: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 работе ДОУ в статусе Республиканской </a:t>
            </a:r>
            <a:r>
              <a:rPr lang="ru-RU" dirty="0" err="1" smtClean="0">
                <a:solidFill>
                  <a:schemeClr val="bg1"/>
                </a:solidFill>
              </a:rPr>
              <a:t>пилотной</a:t>
            </a:r>
            <a:r>
              <a:rPr lang="ru-RU" dirty="0" smtClean="0">
                <a:solidFill>
                  <a:schemeClr val="bg1"/>
                </a:solidFill>
              </a:rPr>
              <a:t> площадки по введению и реализации ФГОС ДО;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 работе рабочей группы;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разработано Положение о работе рабочей группы;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составлены и утверждены Приказом заведующего План деятельности </a:t>
            </a:r>
            <a:r>
              <a:rPr lang="ru-RU" dirty="0" err="1" smtClean="0">
                <a:solidFill>
                  <a:schemeClr val="bg1"/>
                </a:solidFill>
              </a:rPr>
              <a:t>пилотной</a:t>
            </a:r>
            <a:r>
              <a:rPr lang="ru-RU" dirty="0" smtClean="0">
                <a:solidFill>
                  <a:schemeClr val="bg1"/>
                </a:solidFill>
              </a:rPr>
              <a:t> площадки и План-график повышения квалификации.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Мероприятия, направленные на информированность введения и реализации ФГОС ДО среди педагогической и родительской общественности: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Своевременно и систематически обновляется информация на сайте в разделе «</a:t>
            </a:r>
            <a:r>
              <a:rPr lang="ru-RU" dirty="0" err="1" smtClean="0">
                <a:solidFill>
                  <a:schemeClr val="bg1"/>
                </a:solidFill>
              </a:rPr>
              <a:t>Пилотная</a:t>
            </a:r>
            <a:r>
              <a:rPr lang="ru-RU" dirty="0" smtClean="0">
                <a:solidFill>
                  <a:schemeClr val="bg1"/>
                </a:solidFill>
              </a:rPr>
              <a:t> площадка».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Была проведена педагогическая конференция с участием социальных партнеров и родителей «Перспективы реализации ФГОС ДО в условиях ДОУ компенсирующего вида для детей с нарушениями речи».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 повестки родительских собраний, как общего, так и групповых, был включен вопрос о введении и реализации ФГОС ДО.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Мероприятия, направленные на подготовку педагогических кадров: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 течение 2014-2015 учебного года 14 педагогов прошли курсы повышения квалификации;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Члены рабочей группы обучались на семинарах, организованных КРИРО по проблемам «Современная образовательная среда в детском саду: развивающий аспект» и «Особенности разработки ООП в условиях введения ФГОС ДО»;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Презентация вариантов моделей индивидуальных образовательных маршрутов;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Разработан и проведен семинар-практикум «Использование ИКТ, как средство создания творческой среды в ДОУ»;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Проведен Педагогический совет «Индивидуализация образовательного процесса»;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Проведена деловая игра с педагогами ДОУ «Педагогический ринг»;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Консультация для воспитателей учреждения «Требования к оформлению и содержанию речевых центров в группе».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G_2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3672805" cy="2814638"/>
          </a:xfrm>
          <a:prstGeom prst="rect">
            <a:avLst/>
          </a:prstGeom>
          <a:noFill/>
        </p:spPr>
      </p:pic>
      <p:pic>
        <p:nvPicPr>
          <p:cNvPr id="5" name="Содержимое 3" descr="IMG_5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4104217" cy="3078163"/>
          </a:xfrm>
          <a:prstGeom prst="rect">
            <a:avLst/>
          </a:prstGeom>
        </p:spPr>
      </p:pic>
      <p:pic>
        <p:nvPicPr>
          <p:cNvPr id="6" name="Picture 11" descr="Л"/>
          <p:cNvPicPr>
            <a:picLocks noChangeAspect="1" noChangeArrowheads="1"/>
          </p:cNvPicPr>
          <p:nvPr/>
        </p:nvPicPr>
        <p:blipFill>
          <a:blip r:embed="rId4" cstate="print"/>
          <a:srcRect l="14413" r="32076"/>
          <a:stretch>
            <a:fillRect/>
          </a:stretch>
        </p:blipFill>
        <p:spPr>
          <a:xfrm>
            <a:off x="4953000" y="1219200"/>
            <a:ext cx="3684618" cy="45259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861</TotalTime>
  <Words>851</Words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Деятельность ДОУ в статусе пилотной площадки</vt:lpstr>
      <vt:lpstr>Слайд 4</vt:lpstr>
      <vt:lpstr>Слайд 5</vt:lpstr>
      <vt:lpstr>Мероприятия, направленные на организацию деятельности ДОУ по введению и реализации ФГОС ДО</vt:lpstr>
      <vt:lpstr>Мероприятия, направленные на информированность введения и реализации ФГОС ДО среди педагогической и родительской общественности:</vt:lpstr>
      <vt:lpstr>Мероприятия, направленные на подготовку педагогических кадров: </vt:lpstr>
      <vt:lpstr>Слайд 9</vt:lpstr>
      <vt:lpstr>Слайд 10</vt:lpstr>
      <vt:lpstr>Мероприятия, направленные на создание развивающей среды: </vt:lpstr>
      <vt:lpstr>Слайд 12</vt:lpstr>
      <vt:lpstr>Слайд 13</vt:lpstr>
      <vt:lpstr>Слайд 14</vt:lpstr>
      <vt:lpstr>Мероприятия, направленные на применение вариативности и разнообразия организационных форм и методов в работе с детьми</vt:lpstr>
      <vt:lpstr>Слайд 16</vt:lpstr>
      <vt:lpstr>Слайд 17</vt:lpstr>
      <vt:lpstr>Мероприятия, направленные на обобщение и трансляцию опыта работы:</vt:lpstr>
      <vt:lpstr> </vt:lpstr>
      <vt:lpstr>Слайд 20</vt:lpstr>
      <vt:lpstr>Мероприятия, направленные на информированность введения и реализации ФГОС ДО среди педагогической и родительской общественности: </vt:lpstr>
      <vt:lpstr>Слайд 22</vt:lpstr>
      <vt:lpstr>Слайд 23</vt:lpstr>
      <vt:lpstr>Третий этап работы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55</cp:revision>
  <dcterms:modified xsi:type="dcterms:W3CDTF">2015-12-08T11:09:22Z</dcterms:modified>
</cp:coreProperties>
</file>